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45" r:id="rId2"/>
    <p:sldId id="882" r:id="rId3"/>
    <p:sldId id="883" r:id="rId4"/>
    <p:sldId id="884" r:id="rId5"/>
    <p:sldId id="887" r:id="rId6"/>
    <p:sldId id="889" r:id="rId7"/>
    <p:sldId id="886" r:id="rId8"/>
    <p:sldId id="890" r:id="rId9"/>
    <p:sldId id="894" r:id="rId10"/>
    <p:sldId id="896" r:id="rId11"/>
    <p:sldId id="893" r:id="rId12"/>
    <p:sldId id="895" r:id="rId13"/>
  </p:sldIdLst>
  <p:sldSz cx="9144000" cy="6858000" type="screen4x3"/>
  <p:notesSz cx="9926638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FFFFFF"/>
    <a:srgbClr val="EAEAEA"/>
    <a:srgbClr val="48B3BA"/>
    <a:srgbClr val="CCA35D"/>
    <a:srgbClr val="87C7D0"/>
    <a:srgbClr val="B2D0D7"/>
    <a:srgbClr val="006579"/>
    <a:srgbClr val="7FB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86441" autoAdjust="0"/>
  </p:normalViewPr>
  <p:slideViewPr>
    <p:cSldViewPr>
      <p:cViewPr varScale="1">
        <p:scale>
          <a:sx n="60" d="100"/>
          <a:sy n="60" d="100"/>
        </p:scale>
        <p:origin x="54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682523725109957E-2"/>
          <c:y val="9.2347004179022835E-2"/>
          <c:w val="0.79454579412436244"/>
          <c:h val="0.770477099749885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441616723251223"/>
                  <c:y val="-3.04451967296883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63570014530319E-2"/>
                  <c:y val="-3.836464244412769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212529316515139E-2"/>
                  <c:y val="-2.63156213861173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</a:rPr>
                      <a:t>Здравоохранение</a:t>
                    </a:r>
                    <a:r>
                      <a:rPr lang="ru-RU" baseline="0" dirty="0" smtClean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</a:rPr>
                      <a:t>; 17,80%</a:t>
                    </a:r>
                    <a:endParaRPr lang="ru-RU" baseline="0" dirty="0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10987668036895E-2"/>
                  <c:y val="0.18120327165640221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575910638100577E-2"/>
                  <c:y val="8.03825000672350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1">
                            <a:lumMod val="90000"/>
                          </a:schemeClr>
                        </a:solidFill>
                      </a:rPr>
                      <a:t>Строительный комплекс</a:t>
                    </a:r>
                    <a:r>
                      <a:rPr lang="ru-RU" baseline="0" dirty="0" smtClean="0">
                        <a:solidFill>
                          <a:schemeClr val="accent1">
                            <a:lumMod val="90000"/>
                          </a:schemeClr>
                        </a:solidFill>
                      </a:rPr>
                      <a:t>; 17,50%</a:t>
                    </a:r>
                    <a:endParaRPr lang="ru-RU" baseline="0" dirty="0">
                      <a:solidFill>
                        <a:schemeClr val="accent1">
                          <a:lumMod val="90000"/>
                        </a:schemeClr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6126860794994782"/>
                  <c:y val="8.4829256649544146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608487945783803E-2"/>
                  <c:y val="7.30637993168919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>
                            <a:lumMod val="6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Сделки с недвижимостью; </a:t>
                    </a:r>
                    <a:fld id="{98A02A7B-EC0B-40A1-B9D1-B781503517B3}" type="VALUE">
                      <a:rPr lang="en-US" baseline="0"/>
                      <a:pPr>
                        <a:defRPr sz="1330" b="1" i="0" u="none" strike="noStrike" kern="1200" baseline="0">
                          <a:solidFill>
                            <a:schemeClr val="accent1">
                              <a:lumMod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2933794757713"/>
                      <c:h val="0.115146370653255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2.7774691700922119E-3"/>
                  <c:y val="-0.26296348126561436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1" i="0" u="none" strike="noStrike" kern="1200" baseline="0">
                        <a:solidFill>
                          <a:srgbClr val="4F81BD">
                            <a:lumMod val="60000"/>
                          </a:srgb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7D4E6E-04E7-4170-ADF9-D75EBAFEA212}" type="CATEGORYNAME">
                      <a:rPr lang="ru-RU"/>
                      <a:pPr algn="ctr" rtl="0">
                        <a:defRPr lang="ru-RU" sz="1330" b="1" i="0" u="none" strike="noStrike" kern="1200" baseline="0">
                          <a:solidFill>
                            <a:srgbClr val="4F81BD">
                              <a:lumMod val="60000"/>
                            </a:srgb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C7442A4-E274-4421-B9FA-34A0D5A327B7}" type="VALUE">
                      <a:rPr lang="ru-RU" baseline="0" smtClean="0"/>
                      <a:pPr algn="ctr" rtl="0">
                        <a:defRPr lang="ru-RU" sz="1330" b="1" i="0" u="none" strike="noStrike" kern="1200" baseline="0">
                          <a:solidFill>
                            <a:srgbClr val="4F81BD">
                              <a:lumMod val="60000"/>
                            </a:srgb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4F81B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8.1935340517720279E-2"/>
                  <c:y val="-2.3481833095769577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330" b="1" i="0" u="none" strike="noStrike" kern="1200" baseline="0">
                      <a:solidFill>
                        <a:srgbClr val="4F81BD">
                          <a:lumMod val="6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Предоставление услуг ЖКХ</c:v>
                </c:pt>
                <c:pt idx="1">
                  <c:v>Охранные услуги</c:v>
                </c:pt>
                <c:pt idx="2">
                  <c:v>Здравоохранение</c:v>
                </c:pt>
                <c:pt idx="3">
                  <c:v>Обеспечение населения услугами (в т.ч. продуктами питания)</c:v>
                </c:pt>
                <c:pt idx="4">
                  <c:v>Строительный комплекс</c:v>
                </c:pt>
                <c:pt idx="5">
                  <c:v>Страхование</c:v>
                </c:pt>
                <c:pt idx="6">
                  <c:v>Сделки с недвижимостью</c:v>
                </c:pt>
                <c:pt idx="7">
                  <c:v>Прочее</c:v>
                </c:pt>
                <c:pt idx="8">
                  <c:v>Пассажирские перевозки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0.04</c:v>
                </c:pt>
                <c:pt idx="1">
                  <c:v>1.54E-2</c:v>
                </c:pt>
                <c:pt idx="2">
                  <c:v>0.17799999999999999</c:v>
                </c:pt>
                <c:pt idx="3">
                  <c:v>0.11</c:v>
                </c:pt>
                <c:pt idx="4">
                  <c:v>0.17499999999999999</c:v>
                </c:pt>
                <c:pt idx="5">
                  <c:v>1.23E-2</c:v>
                </c:pt>
                <c:pt idx="6">
                  <c:v>5.1999999999999998E-2</c:v>
                </c:pt>
                <c:pt idx="7">
                  <c:v>0.33129999999999998</c:v>
                </c:pt>
                <c:pt idx="8">
                  <c:v>8.5999999999999993E-2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01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8" y="0"/>
            <a:ext cx="4302400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405F2A4C-40CA-4F38-A0DA-0C3014054F6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534"/>
            <a:ext cx="4302401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8" y="6456534"/>
            <a:ext cx="4302400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78BC19CD-C0D0-4297-BBB8-C9E5B75C9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2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0061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38" y="1"/>
            <a:ext cx="4300061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algn="r"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5662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963" y="3228814"/>
            <a:ext cx="7942714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534"/>
            <a:ext cx="4300061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38" y="6456534"/>
            <a:ext cx="4300061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algn="r" defTabSz="93048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13"/>
          <p:cNvSpPr txBox="1">
            <a:spLocks noGrp="1" noChangeArrowheads="1"/>
          </p:cNvSpPr>
          <p:nvPr/>
        </p:nvSpPr>
        <p:spPr bwMode="auto">
          <a:xfrm>
            <a:off x="3881051" y="9537191"/>
            <a:ext cx="2968906" cy="5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3" tIns="46031" rIns="92063" bIns="46031" anchor="b"/>
          <a:lstStyle>
            <a:lvl1pPr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fld id="{30D5A116-EF43-432C-8FAC-358A6AB6DF27}" type="slidenum">
              <a:rPr lang="ru-RU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20000"/>
                </a:spcBef>
              </a:pPr>
              <a:t>4</a:t>
            </a:fld>
            <a:endParaRPr lang="ru-RU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9128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13"/>
          <p:cNvSpPr txBox="1">
            <a:spLocks noGrp="1" noChangeArrowheads="1"/>
          </p:cNvSpPr>
          <p:nvPr/>
        </p:nvSpPr>
        <p:spPr bwMode="auto">
          <a:xfrm>
            <a:off x="3881051" y="9537191"/>
            <a:ext cx="2968906" cy="5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3" tIns="46031" rIns="92063" bIns="46031" anchor="b"/>
          <a:lstStyle>
            <a:lvl1pPr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03288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defTabSz="9032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fld id="{AA9FEA06-772F-4103-837F-8E8C836B4351}" type="slidenum">
              <a:rPr lang="ru-RU" sz="1200" b="0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spcBef>
                  <a:spcPct val="20000"/>
                </a:spcBef>
              </a:pPr>
              <a:t>5</a:t>
            </a:fld>
            <a:endParaRPr lang="ru-RU" sz="12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95851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CFA57-9B14-4262-954A-93FC9A719F0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69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3"/>
          <p:cNvSpPr txBox="1">
            <a:spLocks noGrp="1" noChangeArrowheads="1"/>
          </p:cNvSpPr>
          <p:nvPr/>
        </p:nvSpPr>
        <p:spPr bwMode="auto">
          <a:xfrm>
            <a:off x="3902009" y="9521963"/>
            <a:ext cx="2984939" cy="50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4" tIns="46036" rIns="92074" bIns="46036" anchor="b"/>
          <a:lstStyle>
            <a:lvl1pPr defTabSz="9048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fld id="{92079EFE-A9FD-4F35-B5C5-140BBCE79E65}" type="slidenum">
              <a:rPr kumimoji="0" lang="ru-RU" b="0">
                <a:latin typeface="Tahoma" panose="020B0604030504040204" pitchFamily="34" charset="0"/>
              </a:rPr>
              <a:pPr algn="r">
                <a:spcBef>
                  <a:spcPct val="20000"/>
                </a:spcBef>
              </a:pPr>
              <a:t>7</a:t>
            </a:fld>
            <a:endParaRPr kumimoji="0" lang="ru-RU" b="0">
              <a:latin typeface="Tahoma" panose="020B0604030504040204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661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altLang="ru-RU" sz="2400" b="1" dirty="0" smtClean="0">
              <a:solidFill>
                <a:srgbClr val="008080"/>
              </a:solidFill>
              <a:latin typeface="Arial" pitchFamily="34" charset="0"/>
            </a:endParaRPr>
          </a:p>
          <a:p>
            <a:pPr algn="r"/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ФЕДЕРАЛЬНАЯ </a:t>
            </a:r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827584" y="2852936"/>
            <a:ext cx="809225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600" b="1" dirty="0">
              <a:solidFill>
                <a:srgbClr val="333399"/>
              </a:solidFill>
            </a:endParaRPr>
          </a:p>
          <a:p>
            <a:pPr algn="r">
              <a:spcAft>
                <a:spcPts val="500"/>
              </a:spcAft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</a:rPr>
              <a:t>Коротко о картелях </a:t>
            </a:r>
          </a:p>
          <a:p>
            <a:pPr algn="r">
              <a:spcAft>
                <a:spcPts val="500"/>
              </a:spcAft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</a:rPr>
              <a:t>и не только</a:t>
            </a:r>
            <a:endParaRPr lang="ru-RU" altLang="ru-RU" sz="3200" b="1" dirty="0" smtClean="0">
              <a:solidFill>
                <a:srgbClr val="008080"/>
              </a:solidFill>
              <a:latin typeface="Arial" pitchFamily="34" charset="0"/>
            </a:endParaRPr>
          </a:p>
          <a:p>
            <a:pPr algn="r"/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2000" b="1" dirty="0" smtClean="0">
                <a:solidFill>
                  <a:srgbClr val="008080"/>
                </a:solidFill>
                <a:latin typeface="Arial" pitchFamily="34" charset="0"/>
              </a:rPr>
              <a:t>Москва, 2017</a:t>
            </a:r>
            <a:endParaRPr lang="ru-RU" altLang="ru-RU" sz="2000" b="1" dirty="0">
              <a:solidFill>
                <a:srgbClr val="008080"/>
              </a:solidFill>
              <a:latin typeface="Arial" pitchFamily="34" charset="0"/>
            </a:endParaRPr>
          </a:p>
          <a:p>
            <a:endParaRPr lang="ru-RU" altLang="ru-RU" sz="30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779" y="116632"/>
            <a:ext cx="8229600" cy="346050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Уголовная ответственность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Ограничение конкуренции (ст. 178 УК РФ)</a:t>
            </a:r>
          </a:p>
          <a:p>
            <a:pPr marL="0" indent="0" algn="ctr">
              <a:buNone/>
            </a:pPr>
            <a:r>
              <a:rPr lang="ru-RU" sz="2400" dirty="0" err="1" smtClean="0"/>
              <a:t>Подследственно</a:t>
            </a:r>
            <a:r>
              <a:rPr lang="ru-RU" sz="2400" dirty="0" smtClean="0"/>
              <a:t> МВД России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Ответственность только в отношении физических лиц: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Штраф от 300 </a:t>
            </a:r>
            <a:r>
              <a:rPr lang="ru-RU" sz="2000" dirty="0" err="1" smtClean="0">
                <a:solidFill>
                  <a:srgbClr val="C00000"/>
                </a:solidFill>
              </a:rPr>
              <a:t>т.р</a:t>
            </a:r>
            <a:r>
              <a:rPr lang="ru-RU" sz="2000" dirty="0" smtClean="0">
                <a:solidFill>
                  <a:srgbClr val="C00000"/>
                </a:solidFill>
              </a:rPr>
              <a:t>. до 500 </a:t>
            </a:r>
            <a:r>
              <a:rPr lang="ru-RU" sz="2000" dirty="0" err="1" smtClean="0">
                <a:solidFill>
                  <a:srgbClr val="C00000"/>
                </a:solidFill>
              </a:rPr>
              <a:t>т.р</a:t>
            </a:r>
            <a:r>
              <a:rPr lang="ru-RU" sz="2000" dirty="0" smtClean="0">
                <a:solidFill>
                  <a:srgbClr val="C00000"/>
                </a:solidFill>
              </a:rPr>
              <a:t>.;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Лишение права занимать определенные должности или заниматься определенной деятельностью до 3 лет;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Принудительные работы до 5 лет;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Лишение свободы до 7 лет</a:t>
            </a:r>
          </a:p>
          <a:p>
            <a:pPr marL="0" indent="0"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Уголовное дело рассматривается судом общей юрисдикции.</a:t>
            </a: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0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67013"/>
            <a:ext cx="8424936" cy="562074"/>
          </a:xfrm>
        </p:spPr>
        <p:txBody>
          <a:bodyPr/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Nota </a:t>
            </a:r>
            <a:r>
              <a:rPr lang="en-US" sz="2400" b="1" dirty="0" err="1" smtClean="0">
                <a:solidFill>
                  <a:schemeClr val="bg1"/>
                </a:solidFill>
              </a:rPr>
              <a:t>bene</a:t>
            </a:r>
            <a:r>
              <a:rPr lang="en-US" sz="2400" b="1" dirty="0" smtClean="0">
                <a:solidFill>
                  <a:schemeClr val="bg1"/>
                </a:solidFill>
              </a:rPr>
              <a:t>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657" y="1258976"/>
            <a:ext cx="5040560" cy="4396871"/>
          </a:xfrm>
        </p:spPr>
        <p:txBody>
          <a:bodyPr/>
          <a:lstStyle/>
          <a:p>
            <a:r>
              <a:rPr lang="ru-RU" sz="2400" dirty="0" smtClean="0"/>
              <a:t>ФАС России </a:t>
            </a:r>
            <a:r>
              <a:rPr lang="ru-RU" sz="2400" dirty="0" smtClean="0">
                <a:solidFill>
                  <a:srgbClr val="C00000"/>
                </a:solidFill>
              </a:rPr>
              <a:t>не</a:t>
            </a:r>
            <a:r>
              <a:rPr lang="ru-RU" sz="2400" dirty="0" smtClean="0"/>
              <a:t> привлекает к уголовной ответственности;</a:t>
            </a:r>
          </a:p>
          <a:p>
            <a:r>
              <a:rPr lang="ru-RU" sz="2400" dirty="0" smtClean="0"/>
              <a:t>Соглашение это </a:t>
            </a:r>
            <a:r>
              <a:rPr lang="ru-RU" sz="2400" dirty="0" smtClean="0">
                <a:solidFill>
                  <a:srgbClr val="C00000"/>
                </a:solidFill>
              </a:rPr>
              <a:t>не</a:t>
            </a:r>
            <a:r>
              <a:rPr lang="ru-RU" sz="2400" dirty="0" smtClean="0"/>
              <a:t> согласованные действия;</a:t>
            </a:r>
          </a:p>
          <a:p>
            <a:r>
              <a:rPr lang="ru-RU" sz="2400" dirty="0" smtClean="0"/>
              <a:t>ФАС России </a:t>
            </a:r>
            <a:r>
              <a:rPr lang="ru-RU" sz="2400" dirty="0" smtClean="0">
                <a:solidFill>
                  <a:srgbClr val="C00000"/>
                </a:solidFill>
              </a:rPr>
              <a:t>не</a:t>
            </a:r>
            <a:r>
              <a:rPr lang="ru-RU" sz="2400" dirty="0" smtClean="0"/>
              <a:t> проводит обыск, только осмотр;</a:t>
            </a:r>
          </a:p>
          <a:p>
            <a:r>
              <a:rPr lang="ru-RU" sz="2400" dirty="0" smtClean="0"/>
              <a:t>ФАС России </a:t>
            </a:r>
            <a:r>
              <a:rPr lang="ru-RU" sz="2400" dirty="0" smtClean="0">
                <a:solidFill>
                  <a:srgbClr val="C00000"/>
                </a:solidFill>
              </a:rPr>
              <a:t>не</a:t>
            </a:r>
            <a:r>
              <a:rPr lang="ru-RU" sz="2400" dirty="0" smtClean="0"/>
              <a:t> изымает, только копирует;</a:t>
            </a:r>
          </a:p>
          <a:p>
            <a:r>
              <a:rPr lang="ru-RU" sz="2400" dirty="0" smtClean="0"/>
              <a:t>ФАС России </a:t>
            </a:r>
            <a:r>
              <a:rPr lang="ru-RU" sz="2400" dirty="0" smtClean="0">
                <a:solidFill>
                  <a:srgbClr val="C00000"/>
                </a:solidFill>
              </a:rPr>
              <a:t>не </a:t>
            </a:r>
            <a:r>
              <a:rPr lang="ru-RU" sz="2400" dirty="0" smtClean="0"/>
              <a:t>проводит следственных действий</a:t>
            </a:r>
          </a:p>
          <a:p>
            <a:r>
              <a:rPr lang="ru-RU" sz="2400" dirty="0" smtClean="0"/>
              <a:t>ФАС России </a:t>
            </a:r>
            <a:r>
              <a:rPr lang="ru-RU" sz="2400" dirty="0" smtClean="0">
                <a:solidFill>
                  <a:srgbClr val="C00000"/>
                </a:solidFill>
              </a:rPr>
              <a:t>не</a:t>
            </a:r>
            <a:r>
              <a:rPr lang="ru-RU" sz="2400" dirty="0" smtClean="0"/>
              <a:t> проводит оперативно-розыскных мероприятий (ОРМ)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217" y="1834050"/>
            <a:ext cx="2859392" cy="38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619250" y="1747838"/>
            <a:ext cx="7237413" cy="357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32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C</a:t>
            </a:r>
            <a:r>
              <a:rPr lang="ru-RU" altLang="ru-RU" sz="396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пасибо</a:t>
            </a:r>
            <a:r>
              <a:rPr lang="ru-RU" altLang="ru-RU" sz="432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 за внимание</a:t>
            </a:r>
            <a:r>
              <a:rPr lang="ru-RU" altLang="ru-RU" sz="4320" b="1" dirty="0">
                <a:solidFill>
                  <a:srgbClr val="00687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2327275" y="2636838"/>
            <a:ext cx="68262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fas.gov.ru       en.fas.gov.ru      anticartel.ru</a:t>
            </a:r>
            <a:endParaRPr lang="en-US" sz="2160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938338" y="3717925"/>
            <a:ext cx="1955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@rus.fas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1957388" y="5119688"/>
            <a:ext cx="23860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rus_fas</a:t>
            </a:r>
          </a:p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fas_rf </a:t>
            </a:r>
            <a:r>
              <a:rPr lang="en-US" sz="1620" dirty="0">
                <a:solidFill>
                  <a:srgbClr val="006876"/>
                </a:solidFill>
                <a:latin typeface="Trebuchet MS" panose="020B0603020202020204" pitchFamily="34" charset="0"/>
              </a:rPr>
              <a:t>(english)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943100" y="4457700"/>
            <a:ext cx="12573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fas_rus</a:t>
            </a:r>
            <a:endParaRPr lang="ru-RU" sz="2160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6391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4414838"/>
            <a:ext cx="881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5233988"/>
            <a:ext cx="5286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254750" y="4457700"/>
            <a:ext cx="16240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fas_time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254750" y="3717925"/>
            <a:ext cx="184626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FASvideoTube</a:t>
            </a:r>
            <a:endParaRPr lang="ru-RU" sz="2160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6395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4508500"/>
            <a:ext cx="5270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3695700"/>
            <a:ext cx="52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Рисунок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420938"/>
            <a:ext cx="75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5230813"/>
            <a:ext cx="5445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6259513" y="5248275"/>
            <a:ext cx="17478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160" dirty="0">
                <a:solidFill>
                  <a:srgbClr val="006876"/>
                </a:solidFill>
                <a:latin typeface="Trebuchet MS" panose="020B0603020202020204" pitchFamily="34" charset="0"/>
              </a:rPr>
              <a:t>fasrussia</a:t>
            </a:r>
          </a:p>
        </p:txBody>
      </p:sp>
      <p:pic>
        <p:nvPicPr>
          <p:cNvPr id="1640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3695700"/>
            <a:ext cx="54133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6130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873058" y="6597352"/>
            <a:ext cx="270942" cy="365125"/>
          </a:xfrm>
          <a:prstGeom prst="rect">
            <a:avLst/>
          </a:prstGeom>
          <a:noFill/>
        </p:spPr>
        <p:txBody>
          <a:bodyPr/>
          <a:lstStyle/>
          <a:p>
            <a:fld id="{DA258183-0315-4DF2-A2A9-729667264B5F}" type="slidenum">
              <a:rPr lang="en-US" sz="1600" smtClean="0">
                <a:solidFill>
                  <a:schemeClr val="bg1"/>
                </a:solidFill>
              </a:rPr>
              <a:pPr/>
              <a:t>2</a:t>
            </a:fld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504" y="22385"/>
            <a:ext cx="903649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Статистика</a:t>
            </a:r>
            <a:endParaRPr lang="ru-RU" sz="28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4406"/>
              </p:ext>
            </p:extLst>
          </p:nvPr>
        </p:nvGraphicFramePr>
        <p:xfrm>
          <a:off x="151546" y="924665"/>
          <a:ext cx="8884949" cy="545932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13481"/>
                <a:gridCol w="2473130"/>
                <a:gridCol w="219833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 Закона о защите конкуренции</a:t>
                      </a:r>
                      <a:endParaRPr lang="ru-RU" sz="1400" dirty="0"/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Возбуждено дел </a:t>
                      </a:r>
                    </a:p>
                    <a:p>
                      <a:pPr algn="ctr"/>
                      <a:r>
                        <a:rPr lang="ru-RU" sz="1400" dirty="0" smtClean="0"/>
                        <a:t>в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dirty="0" smtClean="0"/>
                        <a:t>2016 году</a:t>
                      </a:r>
                      <a:endParaRPr lang="ru-RU" sz="1400" dirty="0"/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Возбуждено дел </a:t>
                      </a:r>
                    </a:p>
                    <a:p>
                      <a:pPr algn="ctr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I </a:t>
                      </a:r>
                      <a:r>
                        <a:rPr lang="ru-RU" sz="1400" baseline="0" dirty="0" smtClean="0"/>
                        <a:t>полугодии 2017</a:t>
                      </a:r>
                      <a:r>
                        <a:rPr lang="ru-RU" sz="1400" dirty="0" smtClean="0"/>
                        <a:t> года</a:t>
                      </a:r>
                      <a:endParaRPr lang="ru-RU" sz="1400" dirty="0"/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027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Статья 11 (всего), </a:t>
                      </a:r>
                    </a:p>
                    <a:p>
                      <a:r>
                        <a:rPr lang="ru-RU" sz="1400" kern="1200" dirty="0" smtClean="0"/>
                        <a:t>в том числе: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416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231 (61,6%)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1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1400" kern="1200" dirty="0" smtClean="0"/>
                        <a:t> часть 1 (картели)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330 (81,1%)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205 (89,5%)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11"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ru-RU" sz="1400" kern="1200" dirty="0" smtClean="0"/>
                        <a:t>из</a:t>
                      </a:r>
                      <a:r>
                        <a:rPr lang="ru-RU" sz="1400" kern="1200" baseline="0" dirty="0" smtClean="0"/>
                        <a:t> них сговоров на торгах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298 (89,2 </a:t>
                      </a:r>
                      <a:r>
                        <a:rPr lang="ru-RU" sz="1400" kern="1200" dirty="0">
                          <a:latin typeface="+mn-lt"/>
                        </a:rPr>
                        <a:t>%)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161 (78,5%)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3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1400" kern="1200" dirty="0" smtClean="0"/>
                        <a:t> часть 2 («вертикальные» соглашения)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1 </a:t>
                      </a:r>
                      <a:r>
                        <a:rPr lang="ru-RU" sz="1400" kern="1200" dirty="0">
                          <a:latin typeface="+mn-lt"/>
                        </a:rPr>
                        <a:t>(</a:t>
                      </a:r>
                      <a:r>
                        <a:rPr lang="ru-RU" sz="1400" kern="1200" dirty="0" smtClean="0">
                          <a:latin typeface="+mn-lt"/>
                        </a:rPr>
                        <a:t>0,7 %) (прекращено)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(0%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1400" kern="1200" dirty="0" smtClean="0"/>
                        <a:t> часть 3 (соглашения</a:t>
                      </a:r>
                      <a:r>
                        <a:rPr lang="ru-RU" sz="1400" kern="1200" baseline="0" dirty="0" smtClean="0"/>
                        <a:t> на рынке электрической энергии</a:t>
                      </a:r>
                      <a:r>
                        <a:rPr lang="ru-RU" sz="1400" kern="1200" dirty="0" smtClean="0"/>
                        <a:t>)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1 </a:t>
                      </a:r>
                      <a:r>
                        <a:rPr lang="ru-RU" sz="1400" kern="1200" dirty="0">
                          <a:latin typeface="+mn-lt"/>
                        </a:rPr>
                        <a:t>(</a:t>
                      </a:r>
                      <a:r>
                        <a:rPr lang="ru-RU" sz="1400" kern="1200" dirty="0" smtClean="0">
                          <a:latin typeface="+mn-lt"/>
                        </a:rPr>
                        <a:t>0,7%) (прекращено)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(0%)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1400" kern="1200" dirty="0" smtClean="0"/>
                        <a:t> часть 4 (иные соглашения)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60 (14,6 %)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(5</a:t>
                      </a:r>
                      <a:r>
                        <a:rPr lang="ru-RU" sz="1400" kern="1200" baseline="0" dirty="0" smtClean="0">
                          <a:latin typeface="+mn-lt"/>
                        </a:rPr>
                        <a:t> прекращено</a:t>
                      </a:r>
                      <a:r>
                        <a:rPr lang="ru-RU" sz="1400" kern="1200" dirty="0" smtClean="0">
                          <a:latin typeface="+mn-lt"/>
                        </a:rPr>
                        <a:t>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24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10,5%)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51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1400" kern="1200" dirty="0" smtClean="0"/>
                        <a:t> часть 5 (координация экономической деятельности)</a:t>
                      </a:r>
                      <a:endParaRPr lang="ru-RU" sz="1400" b="0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+mn-lt"/>
                        </a:rPr>
                        <a:t>24 (4,9%)</a:t>
                      </a:r>
                      <a:endParaRPr lang="ru-RU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 прекращены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7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Статья 11.1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 прекращено)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(1 прекращено, 1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переквалифицировано)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66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Статья 16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latin typeface="+mn-lt"/>
                        </a:rPr>
                        <a:t>262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9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Статья 17 (п.1</a:t>
                      </a:r>
                      <a:r>
                        <a:rPr lang="ru-RU" sz="1400" kern="1200" baseline="0" dirty="0" smtClean="0"/>
                        <a:t> ч.1 – соглашения)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latin typeface="+mn-lt"/>
                        </a:rPr>
                        <a:t>14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1434" marR="9143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3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820472" y="6597352"/>
            <a:ext cx="27094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BB0566-0544-47C1-9961-BAF161CB146A}" type="slidenum">
              <a:rPr lang="en-US" sz="1600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63863228"/>
              </p:ext>
            </p:extLst>
          </p:nvPr>
        </p:nvGraphicFramePr>
        <p:xfrm>
          <a:off x="-27528" y="980728"/>
          <a:ext cx="914501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-3111"/>
            <a:ext cx="9091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Сферы экономической деятельности с наибольшим числом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нарушений ст. 11, 16 Закона о защите конкуренции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0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+mj-cs"/>
              </a:rPr>
              <a:t>Что такое 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+mj-cs"/>
              </a:rPr>
              <a:t>антиконкурентное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+mj-cs"/>
              </a:rPr>
              <a:t> соглашение? (1)</a:t>
            </a:r>
            <a:endParaRPr lang="ru-RU" sz="24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0" y="1557338"/>
            <a:ext cx="9001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ru-RU" sz="30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90487" y="1413362"/>
            <a:ext cx="8963025" cy="41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3000" dirty="0">
                <a:solidFill>
                  <a:srgbClr val="008080"/>
                </a:solidFill>
                <a:latin typeface="+mj-lt"/>
              </a:rPr>
              <a:t>АНТИКОНКУРЕНТНОЕ СОГЛАШЕНИЕ</a:t>
            </a:r>
            <a:r>
              <a:rPr lang="ru-RU" sz="3000" dirty="0">
                <a:solidFill>
                  <a:srgbClr val="333399"/>
                </a:solidFill>
                <a:latin typeface="+mj-lt"/>
              </a:rPr>
              <a:t> –</a:t>
            </a:r>
          </a:p>
          <a:p>
            <a:pPr algn="ctr" eaLnBrk="1" hangingPunct="1">
              <a:spcBef>
                <a:spcPct val="20000"/>
              </a:spcBef>
            </a:pPr>
            <a:endParaRPr lang="ru-RU" sz="2400" dirty="0" smtClean="0">
              <a:solidFill>
                <a:srgbClr val="333399"/>
              </a:solidFill>
              <a:latin typeface="+mj-lt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2400" dirty="0" smtClean="0">
                <a:solidFill>
                  <a:srgbClr val="333399"/>
                </a:solidFill>
                <a:latin typeface="+mj-lt"/>
              </a:rPr>
              <a:t>форма </a:t>
            </a:r>
            <a:r>
              <a:rPr lang="ru-RU" sz="2400" dirty="0">
                <a:solidFill>
                  <a:srgbClr val="333399"/>
                </a:solidFill>
                <a:latin typeface="+mj-lt"/>
              </a:rPr>
              <a:t>монополистического объединения хозяйствующих субъектов, результатом которого является их взаимовыгодное сотрудничество вместо ожидаемого потребителями соперничества между ними.</a:t>
            </a:r>
          </a:p>
          <a:p>
            <a:pPr algn="ctr" eaLnBrk="1" hangingPunct="1">
              <a:spcBef>
                <a:spcPct val="20000"/>
              </a:spcBef>
            </a:pPr>
            <a:endParaRPr lang="ru-RU" sz="3000" dirty="0">
              <a:solidFill>
                <a:srgbClr val="333399"/>
              </a:solidFill>
              <a:latin typeface="+mj-lt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ru-RU" sz="3000" dirty="0">
                <a:solidFill>
                  <a:srgbClr val="008080"/>
                </a:solidFill>
                <a:latin typeface="+mj-lt"/>
              </a:rPr>
              <a:t>АНТИКОНКУРЕНТНОЕ СОГЛАШЕНИЕ = </a:t>
            </a:r>
            <a:r>
              <a:rPr kumimoji="1" lang="ru-RU" sz="3000" dirty="0" smtClean="0">
                <a:solidFill>
                  <a:srgbClr val="008080"/>
                </a:solidFill>
                <a:latin typeface="+mj-lt"/>
              </a:rPr>
              <a:t>СГОВОР.</a:t>
            </a:r>
            <a:r>
              <a:rPr kumimoji="1" lang="ru-RU" sz="3000" dirty="0" smtClean="0">
                <a:solidFill>
                  <a:srgbClr val="333399"/>
                </a:solidFill>
                <a:latin typeface="+mj-lt"/>
              </a:rPr>
              <a:t> </a:t>
            </a:r>
            <a:endParaRPr kumimoji="1" lang="ru-RU" sz="30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2C37-3C23-4DCB-8B93-3C4A860914E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8594" y="2443968"/>
            <a:ext cx="87868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kumimoji="1" lang="ru-RU" sz="2400" b="0" dirty="0">
                <a:solidFill>
                  <a:srgbClr val="333399"/>
                </a:solidFill>
                <a:latin typeface="+mj-lt"/>
              </a:rPr>
              <a:t>Пункт 18 статьи 4 Федерального закона от 26.07.2006 </a:t>
            </a:r>
            <a:r>
              <a:rPr kumimoji="1" lang="ru-RU" sz="2400" b="0" dirty="0" smtClean="0">
                <a:solidFill>
                  <a:srgbClr val="333399"/>
                </a:solidFill>
                <a:latin typeface="+mj-lt"/>
              </a:rPr>
              <a:t>№135-ФЗ </a:t>
            </a:r>
            <a:r>
              <a:rPr kumimoji="1" lang="ru-RU" sz="2400" b="0" dirty="0">
                <a:solidFill>
                  <a:srgbClr val="333399"/>
                </a:solidFill>
                <a:latin typeface="+mj-lt"/>
              </a:rPr>
              <a:t>«О защите конкуренции»: </a:t>
            </a:r>
            <a:endParaRPr kumimoji="1" lang="ru-RU" sz="2400" b="0" u="sng" dirty="0">
              <a:solidFill>
                <a:srgbClr val="333399"/>
              </a:solidFill>
              <a:latin typeface="+mj-lt"/>
            </a:endParaRPr>
          </a:p>
          <a:p>
            <a:pPr algn="just" eaLnBrk="1" hangingPunct="1"/>
            <a:endParaRPr lang="ru-RU" sz="2400" dirty="0">
              <a:solidFill>
                <a:srgbClr val="333399"/>
              </a:solidFill>
              <a:latin typeface="+mj-lt"/>
            </a:endParaRPr>
          </a:p>
          <a:p>
            <a:pPr algn="just" eaLnBrk="1" hangingPunct="1"/>
            <a:r>
              <a:rPr lang="ru-RU" sz="2400" dirty="0">
                <a:solidFill>
                  <a:srgbClr val="008080"/>
                </a:solidFill>
                <a:latin typeface="+mj-lt"/>
              </a:rPr>
              <a:t>Соглашение</a:t>
            </a:r>
            <a:r>
              <a:rPr lang="ru-RU" sz="2400" dirty="0">
                <a:solidFill>
                  <a:srgbClr val="333399"/>
                </a:solidFill>
                <a:latin typeface="+mj-lt"/>
              </a:rPr>
              <a:t> – договоренность в письменной форме, содержащаяся в документе или нескольких документах, а также договоренность в устной форме.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"/>
            <a:ext cx="9144000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ru-RU" kern="0" dirty="0" smtClean="0"/>
              <a:t> </a:t>
            </a:r>
            <a:r>
              <a:rPr lang="ru-RU" sz="2600" b="1" kern="0" dirty="0" smtClean="0">
                <a:solidFill>
                  <a:schemeClr val="bg1"/>
                </a:solidFill>
                <a:ea typeface="+mj-ea"/>
                <a:cs typeface="+mj-cs"/>
              </a:rPr>
              <a:t>Что такое </a:t>
            </a:r>
            <a:r>
              <a:rPr lang="ru-RU" sz="2600" b="1" kern="0" dirty="0" err="1" smtClean="0">
                <a:solidFill>
                  <a:schemeClr val="bg1"/>
                </a:solidFill>
                <a:ea typeface="+mj-ea"/>
                <a:cs typeface="+mj-cs"/>
              </a:rPr>
              <a:t>антиконкурентное</a:t>
            </a:r>
            <a:r>
              <a:rPr lang="ru-RU" sz="2600" b="1" kern="0" dirty="0" smtClean="0">
                <a:solidFill>
                  <a:schemeClr val="bg1"/>
                </a:solidFill>
                <a:ea typeface="+mj-ea"/>
                <a:cs typeface="+mj-cs"/>
              </a:rPr>
              <a:t> соглашение? (2)</a:t>
            </a:r>
            <a:endParaRPr lang="ru-RU" sz="2600" b="1" kern="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2C37-3C23-4DCB-8B93-3C4A860914E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Прямоугольник 9"/>
          <p:cNvSpPr>
            <a:spLocks noChangeArrowheads="1"/>
          </p:cNvSpPr>
          <p:nvPr/>
        </p:nvSpPr>
        <p:spPr bwMode="auto">
          <a:xfrm>
            <a:off x="2786063" y="100012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ru-RU" sz="2400" b="1" u="sng" dirty="0">
                <a:solidFill>
                  <a:srgbClr val="008080"/>
                </a:solidFill>
                <a:latin typeface="+mj-lt"/>
              </a:rPr>
              <a:t>С О Г Л А Ш Е Н И Я</a:t>
            </a:r>
          </a:p>
        </p:txBody>
      </p:sp>
      <p:cxnSp>
        <p:nvCxnSpPr>
          <p:cNvPr id="125956" name="Прямая соединительная линия 14"/>
          <p:cNvCxnSpPr>
            <a:cxnSpLocks noChangeShapeType="1"/>
            <a:stCxn id="125955" idx="2"/>
            <a:endCxn id="125955" idx="2"/>
          </p:cNvCxnSpPr>
          <p:nvPr/>
        </p:nvCxnSpPr>
        <p:spPr bwMode="auto">
          <a:xfrm rot="5400000">
            <a:off x="4500563" y="1462088"/>
            <a:ext cx="15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57" name="TextBox 13"/>
          <p:cNvSpPr txBox="1">
            <a:spLocks noChangeArrowheads="1"/>
          </p:cNvSpPr>
          <p:nvPr/>
        </p:nvSpPr>
        <p:spPr bwMode="auto">
          <a:xfrm>
            <a:off x="-285750" y="2060575"/>
            <a:ext cx="3128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2000" b="1" dirty="0">
                <a:solidFill>
                  <a:srgbClr val="008080"/>
                </a:solidFill>
              </a:rPr>
              <a:t>«Горизонтальные» </a:t>
            </a:r>
          </a:p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1800" b="1" dirty="0">
                <a:solidFill>
                  <a:srgbClr val="008080"/>
                </a:solidFill>
              </a:rPr>
              <a:t>(КАРТЕЛИ)</a:t>
            </a:r>
          </a:p>
        </p:txBody>
      </p:sp>
      <p:sp>
        <p:nvSpPr>
          <p:cNvPr id="125958" name="TextBox 15"/>
          <p:cNvSpPr txBox="1">
            <a:spLocks noChangeArrowheads="1"/>
          </p:cNvSpPr>
          <p:nvPr/>
        </p:nvSpPr>
        <p:spPr bwMode="auto">
          <a:xfrm>
            <a:off x="2268538" y="2060575"/>
            <a:ext cx="2808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2000" b="1" dirty="0">
                <a:solidFill>
                  <a:srgbClr val="008080"/>
                </a:solidFill>
              </a:rPr>
              <a:t>«Вертикальные»</a:t>
            </a:r>
          </a:p>
        </p:txBody>
      </p:sp>
      <p:sp>
        <p:nvSpPr>
          <p:cNvPr id="125959" name="TextBox 16"/>
          <p:cNvSpPr txBox="1">
            <a:spLocks noChangeArrowheads="1"/>
          </p:cNvSpPr>
          <p:nvPr/>
        </p:nvSpPr>
        <p:spPr bwMode="auto">
          <a:xfrm>
            <a:off x="6381750" y="2060575"/>
            <a:ext cx="2714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2000" b="1" dirty="0">
                <a:solidFill>
                  <a:srgbClr val="008080"/>
                </a:solidFill>
              </a:rPr>
              <a:t>Хозяйствующих субъектов и органов власти</a:t>
            </a:r>
          </a:p>
        </p:txBody>
      </p:sp>
      <p:sp>
        <p:nvSpPr>
          <p:cNvPr id="125960" name="TextBox 49"/>
          <p:cNvSpPr txBox="1">
            <a:spLocks noChangeArrowheads="1"/>
          </p:cNvSpPr>
          <p:nvPr/>
        </p:nvSpPr>
        <p:spPr bwMode="auto">
          <a:xfrm>
            <a:off x="6643688" y="3286125"/>
            <a:ext cx="2319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статья 16 Закона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«О защите конкуренции» </a:t>
            </a:r>
          </a:p>
        </p:txBody>
      </p:sp>
      <p:sp>
        <p:nvSpPr>
          <p:cNvPr id="125961" name="TextBox 77"/>
          <p:cNvSpPr txBox="1">
            <a:spLocks noChangeArrowheads="1"/>
          </p:cNvSpPr>
          <p:nvPr/>
        </p:nvSpPr>
        <p:spPr bwMode="auto">
          <a:xfrm>
            <a:off x="214313" y="4357688"/>
            <a:ext cx="8572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2000" b="1" dirty="0">
                <a:solidFill>
                  <a:srgbClr val="008080"/>
                </a:solidFill>
                <a:latin typeface="+mj-lt"/>
              </a:rPr>
              <a:t>Координация экономической деятельности</a:t>
            </a:r>
          </a:p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часть 5 статьи 11, статьи 12, 13 Закона «О защите конкуренции»</a:t>
            </a:r>
          </a:p>
        </p:txBody>
      </p:sp>
      <p:cxnSp>
        <p:nvCxnSpPr>
          <p:cNvPr id="125962" name="Прямая соединительная линия 38"/>
          <p:cNvCxnSpPr>
            <a:cxnSpLocks noChangeShapeType="1"/>
          </p:cNvCxnSpPr>
          <p:nvPr/>
        </p:nvCxnSpPr>
        <p:spPr bwMode="auto">
          <a:xfrm rot="10800000">
            <a:off x="1254125" y="1712913"/>
            <a:ext cx="314325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3" name="Прямая соединительная линия 43"/>
          <p:cNvCxnSpPr>
            <a:cxnSpLocks noChangeShapeType="1"/>
          </p:cNvCxnSpPr>
          <p:nvPr/>
        </p:nvCxnSpPr>
        <p:spPr bwMode="auto">
          <a:xfrm>
            <a:off x="4384675" y="1712913"/>
            <a:ext cx="3214688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4" name="Прямая со стрелкой 58"/>
          <p:cNvCxnSpPr>
            <a:cxnSpLocks noChangeShapeType="1"/>
          </p:cNvCxnSpPr>
          <p:nvPr/>
        </p:nvCxnSpPr>
        <p:spPr bwMode="auto">
          <a:xfrm>
            <a:off x="4500563" y="1428750"/>
            <a:ext cx="0" cy="2873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65" name="Rectangle 2"/>
          <p:cNvSpPr>
            <a:spLocks noChangeArrowheads="1"/>
          </p:cNvSpPr>
          <p:nvPr/>
        </p:nvSpPr>
        <p:spPr bwMode="auto">
          <a:xfrm>
            <a:off x="0" y="-61043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ru-RU" sz="4200" b="0" dirty="0"/>
              <a:t> 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Антимонопольным законодательством запрещены:</a:t>
            </a:r>
            <a:endParaRPr lang="ru-RU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5966" name="TextBox 49"/>
          <p:cNvSpPr txBox="1">
            <a:spLocks noChangeArrowheads="1"/>
          </p:cNvSpPr>
          <p:nvPr/>
        </p:nvSpPr>
        <p:spPr bwMode="auto">
          <a:xfrm>
            <a:off x="0" y="3286125"/>
            <a:ext cx="2357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часть 1 статьи 11 Закона «О защите конкуренции» </a:t>
            </a:r>
          </a:p>
        </p:txBody>
      </p:sp>
      <p:sp>
        <p:nvSpPr>
          <p:cNvPr id="125967" name="TextBox 49"/>
          <p:cNvSpPr txBox="1">
            <a:spLocks noChangeArrowheads="1"/>
          </p:cNvSpPr>
          <p:nvPr/>
        </p:nvSpPr>
        <p:spPr bwMode="auto">
          <a:xfrm>
            <a:off x="2286000" y="3286125"/>
            <a:ext cx="23526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часть 2 статьи 11, статья 12 Закона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«О защите конкуренции» </a:t>
            </a:r>
          </a:p>
        </p:txBody>
      </p:sp>
      <p:sp>
        <p:nvSpPr>
          <p:cNvPr id="125968" name="TextBox 13"/>
          <p:cNvSpPr txBox="1">
            <a:spLocks noChangeArrowheads="1"/>
          </p:cNvSpPr>
          <p:nvPr/>
        </p:nvSpPr>
        <p:spPr bwMode="auto">
          <a:xfrm>
            <a:off x="142875" y="5201369"/>
            <a:ext cx="88217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1600" dirty="0">
                <a:solidFill>
                  <a:srgbClr val="C00000"/>
                </a:solidFill>
              </a:rPr>
              <a:t>Примечание: Статьи 11.1, 16 Федерального закона от 26.07.2006 № 135 «О защите конкуренции» также содержат запрет на согласованные действия, которые приводят (могут привести) к ограничивающим конкуренцию последствиям. Определение согласованных действий хозяйствующих субъектов дано в статье 8 Федерального закона от 26.07.2006 № 135 «О защите конкуренции».</a:t>
            </a:r>
          </a:p>
        </p:txBody>
      </p:sp>
      <p:cxnSp>
        <p:nvCxnSpPr>
          <p:cNvPr id="125969" name="Прямая со стрелкой 58"/>
          <p:cNvCxnSpPr>
            <a:cxnSpLocks noChangeShapeType="1"/>
          </p:cNvCxnSpPr>
          <p:nvPr/>
        </p:nvCxnSpPr>
        <p:spPr bwMode="auto">
          <a:xfrm>
            <a:off x="3563938" y="1701800"/>
            <a:ext cx="0" cy="2873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70" name="Прямая со стрелкой 58"/>
          <p:cNvCxnSpPr>
            <a:cxnSpLocks noChangeShapeType="1"/>
          </p:cNvCxnSpPr>
          <p:nvPr/>
        </p:nvCxnSpPr>
        <p:spPr bwMode="auto">
          <a:xfrm>
            <a:off x="7596188" y="1701800"/>
            <a:ext cx="0" cy="2873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71" name="Прямая со стрелкой 58"/>
          <p:cNvCxnSpPr>
            <a:cxnSpLocks noChangeShapeType="1"/>
          </p:cNvCxnSpPr>
          <p:nvPr/>
        </p:nvCxnSpPr>
        <p:spPr bwMode="auto">
          <a:xfrm>
            <a:off x="1258888" y="1701800"/>
            <a:ext cx="0" cy="2873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72" name="TextBox 15"/>
          <p:cNvSpPr txBox="1">
            <a:spLocks noChangeArrowheads="1"/>
          </p:cNvSpPr>
          <p:nvPr/>
        </p:nvSpPr>
        <p:spPr bwMode="auto">
          <a:xfrm>
            <a:off x="4429125" y="2071688"/>
            <a:ext cx="2339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kumimoji="1" lang="ru-RU" sz="2000" b="1" dirty="0">
                <a:solidFill>
                  <a:srgbClr val="008080"/>
                </a:solidFill>
              </a:rPr>
              <a:t>Иные анти-конкурентные соглашения </a:t>
            </a:r>
            <a:r>
              <a:rPr kumimoji="1" lang="ru-RU" sz="2000" b="1" dirty="0" err="1">
                <a:solidFill>
                  <a:srgbClr val="008080"/>
                </a:solidFill>
              </a:rPr>
              <a:t>хоз.суб</a:t>
            </a:r>
            <a:r>
              <a:rPr kumimoji="1" lang="ru-RU" sz="2000" b="1" dirty="0">
                <a:solidFill>
                  <a:srgbClr val="008080"/>
                </a:solidFill>
              </a:rPr>
              <a:t>.</a:t>
            </a:r>
          </a:p>
        </p:txBody>
      </p:sp>
      <p:cxnSp>
        <p:nvCxnSpPr>
          <p:cNvPr id="125973" name="Прямая со стрелкой 58"/>
          <p:cNvCxnSpPr>
            <a:cxnSpLocks noChangeShapeType="1"/>
          </p:cNvCxnSpPr>
          <p:nvPr/>
        </p:nvCxnSpPr>
        <p:spPr bwMode="auto">
          <a:xfrm>
            <a:off x="5572125" y="1714500"/>
            <a:ext cx="0" cy="28733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74" name="TextBox 49"/>
          <p:cNvSpPr txBox="1">
            <a:spLocks noChangeArrowheads="1"/>
          </p:cNvSpPr>
          <p:nvPr/>
        </p:nvSpPr>
        <p:spPr bwMode="auto">
          <a:xfrm>
            <a:off x="4500563" y="3286125"/>
            <a:ext cx="22320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части 3, 4 статьи 11, статья 12 Закона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1600" b="1" dirty="0">
                <a:solidFill>
                  <a:srgbClr val="333399"/>
                </a:solidFill>
                <a:latin typeface="+mj-lt"/>
              </a:rPr>
              <a:t>«О защите конкуренции»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2C37-3C23-4DCB-8B93-3C4A860914E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1"/>
          <p:cNvSpPr>
            <a:spLocks noChangeArrowheads="1"/>
          </p:cNvSpPr>
          <p:nvPr/>
        </p:nvSpPr>
        <p:spPr bwMode="auto">
          <a:xfrm>
            <a:off x="323528" y="1349539"/>
            <a:ext cx="4536504" cy="4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42900"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buNone/>
            </a:pPr>
            <a:endParaRPr lang="ru-RU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ежегодный объем </a:t>
            </a:r>
            <a:r>
              <a:rPr lang="ru-RU" sz="1600" dirty="0"/>
              <a:t>государственных </a:t>
            </a:r>
            <a:r>
              <a:rPr lang="ru-RU" sz="1600" dirty="0" smtClean="0"/>
              <a:t>закупок составляет </a:t>
            </a:r>
            <a:r>
              <a:rPr lang="ru-RU" sz="1600" dirty="0"/>
              <a:t>свыше </a:t>
            </a:r>
            <a:r>
              <a:rPr lang="ru-RU" sz="1600" dirty="0" smtClean="0"/>
              <a:t>30 </a:t>
            </a:r>
            <a:r>
              <a:rPr lang="ru-RU" sz="1600" dirty="0"/>
              <a:t>триллионов </a:t>
            </a:r>
            <a:r>
              <a:rPr lang="ru-RU" sz="1600" dirty="0" smtClean="0"/>
              <a:t>рублей;</a:t>
            </a:r>
            <a:endParaRPr lang="en-US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что составляет около 40% от ВВП;</a:t>
            </a:r>
            <a:endParaRPr lang="en-US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/>
              <a:t>о</a:t>
            </a:r>
            <a:r>
              <a:rPr lang="ru-RU" sz="1600" dirty="0" smtClean="0"/>
              <a:t>ценка ущерба от картелей составляет от 1,5 – 2% от ВВП.</a:t>
            </a:r>
            <a:endParaRPr lang="ru-RU" sz="1600" dirty="0"/>
          </a:p>
          <a:p>
            <a:pPr indent="0" algn="just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	Указ Президента Российской Федерации от 13.05.2017 № 208 «О стратегии экономической безопасности Российской Федерации на период до 2030 года»: </a:t>
            </a:r>
            <a:r>
              <a:rPr lang="en-US" sz="1600" i="1" dirty="0" smtClean="0">
                <a:solidFill>
                  <a:srgbClr val="C00000"/>
                </a:solidFill>
              </a:rPr>
              <a:t>&lt;…&gt; </a:t>
            </a:r>
            <a:r>
              <a:rPr lang="ru-RU" sz="1600" i="1" dirty="0" smtClean="0">
                <a:solidFill>
                  <a:srgbClr val="C00000"/>
                </a:solidFill>
              </a:rPr>
              <a:t>осуществления </a:t>
            </a:r>
            <a:r>
              <a:rPr lang="ru-RU" sz="1600" i="1" dirty="0">
                <a:solidFill>
                  <a:srgbClr val="C00000"/>
                </a:solidFill>
              </a:rPr>
              <a:t>контроля в сфере закупок для государственных и муниципальных нужд, </a:t>
            </a:r>
            <a:r>
              <a:rPr lang="ru-RU" sz="1600" b="1" i="1" dirty="0">
                <a:solidFill>
                  <a:srgbClr val="C00000"/>
                </a:solidFill>
              </a:rPr>
              <a:t>предотвращение картельных </a:t>
            </a:r>
            <a:r>
              <a:rPr lang="ru-RU" sz="1600" b="1" i="1" dirty="0" smtClean="0">
                <a:solidFill>
                  <a:srgbClr val="C00000"/>
                </a:solidFill>
              </a:rPr>
              <a:t>сговоров.</a:t>
            </a:r>
            <a:endParaRPr lang="ru-RU" sz="1600" b="1" i="1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20000"/>
              </a:spcBef>
              <a:buClrTx/>
              <a:buFontTx/>
              <a:buChar char="-"/>
            </a:pPr>
            <a:endParaRPr kumimoji="1" lang="ru-RU" sz="1400" dirty="0">
              <a:solidFill>
                <a:srgbClr val="333399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2C37-3C23-4DCB-8B93-3C4A860914E1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23" y="2492896"/>
            <a:ext cx="3682380" cy="26365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79450" y="84024"/>
            <a:ext cx="686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Почему надо бороться?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40"/>
            <a:ext cx="8686800" cy="602648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Инструменты доказывания картелей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lvl="3" indent="0" algn="just" eaLnBrk="1" hangingPunct="1">
              <a:buNone/>
            </a:pPr>
            <a:r>
              <a:rPr kumimoji="1" lang="ru-RU" sz="1800" b="1" dirty="0">
                <a:solidFill>
                  <a:srgbClr val="C00000"/>
                </a:solidFill>
                <a:latin typeface="+mj-lt"/>
              </a:rPr>
              <a:t>Полномочия антимонопольных органов </a:t>
            </a:r>
            <a:r>
              <a:rPr kumimoji="1" lang="ru-RU" sz="1800" b="1" dirty="0" smtClean="0">
                <a:solidFill>
                  <a:srgbClr val="C00000"/>
                </a:solidFill>
                <a:latin typeface="+mj-lt"/>
              </a:rPr>
              <a:t>по доказыванию картелей: </a:t>
            </a:r>
          </a:p>
          <a:p>
            <a:pPr marL="0" lvl="3" indent="0" algn="just" eaLnBrk="1" hangingPunct="1">
              <a:buNone/>
            </a:pPr>
            <a:endParaRPr kumimoji="1" lang="ru-RU" sz="1800" b="1" dirty="0">
              <a:solidFill>
                <a:srgbClr val="C00000"/>
              </a:solidFill>
              <a:latin typeface="+mj-lt"/>
            </a:endParaRPr>
          </a:p>
          <a:p>
            <a:pPr marL="0" lvl="3" indent="355600" eaLnBrk="1" hangingPunct="1">
              <a:buFontTx/>
              <a:buChar char="-"/>
            </a:pPr>
            <a:r>
              <a:rPr kumimoji="1" lang="ru-RU" sz="1800" dirty="0" smtClean="0">
                <a:latin typeface="+mj-lt"/>
              </a:rPr>
              <a:t>Проведение проверок;</a:t>
            </a:r>
            <a:endParaRPr kumimoji="1" lang="ru-RU" sz="1800" dirty="0">
              <a:latin typeface="+mj-lt"/>
            </a:endParaRPr>
          </a:p>
          <a:p>
            <a:pPr marL="0" lvl="3" indent="355600" eaLnBrk="1" hangingPunct="1">
              <a:buFontTx/>
              <a:buChar char="-"/>
            </a:pPr>
            <a:r>
              <a:rPr kumimoji="1" lang="ru-RU" sz="1800" dirty="0">
                <a:latin typeface="+mj-lt"/>
              </a:rPr>
              <a:t>Получение объяснений;  </a:t>
            </a:r>
          </a:p>
          <a:p>
            <a:pPr marL="0" lvl="3" indent="355600" eaLnBrk="1" hangingPunct="1">
              <a:buFontTx/>
              <a:buChar char="-"/>
            </a:pPr>
            <a:r>
              <a:rPr kumimoji="1" lang="ru-RU" sz="1800" dirty="0">
                <a:latin typeface="+mj-lt"/>
              </a:rPr>
              <a:t>Запрос документов (информации);</a:t>
            </a:r>
          </a:p>
          <a:p>
            <a:pPr marL="0" lvl="3" indent="355600" eaLnBrk="1" hangingPunct="1">
              <a:buFontTx/>
              <a:buChar char="-"/>
            </a:pPr>
            <a:r>
              <a:rPr kumimoji="1" lang="ru-RU" sz="1800" dirty="0" smtClean="0">
                <a:latin typeface="+mj-lt"/>
              </a:rPr>
              <a:t>Заявления об освобождении от ответственности (в рамках примечания к ст. 14.32 КоАП) – «</a:t>
            </a:r>
            <a:r>
              <a:rPr kumimoji="1" lang="en-US" sz="1800" dirty="0" smtClean="0">
                <a:latin typeface="+mj-lt"/>
              </a:rPr>
              <a:t>leniency program</a:t>
            </a:r>
            <a:r>
              <a:rPr kumimoji="1" lang="ru-RU" sz="1800" dirty="0" smtClean="0">
                <a:latin typeface="+mj-lt"/>
              </a:rPr>
              <a:t>».</a:t>
            </a:r>
          </a:p>
          <a:p>
            <a:pPr marL="0" lvl="3" indent="355600" eaLnBrk="1" hangingPunct="1">
              <a:buFontTx/>
              <a:buChar char="-"/>
            </a:pPr>
            <a:endParaRPr kumimoji="1" lang="ru-RU" sz="1800" dirty="0">
              <a:latin typeface="+mj-lt"/>
            </a:endParaRPr>
          </a:p>
          <a:p>
            <a:pPr marL="0" indent="0" algn="just" eaLnBrk="1" hangingPunct="1">
              <a:buNone/>
            </a:pPr>
            <a:r>
              <a:rPr kumimoji="1" lang="ru-RU" sz="1800" b="1" dirty="0" smtClean="0">
                <a:solidFill>
                  <a:srgbClr val="C00000"/>
                </a:solidFill>
                <a:latin typeface="+mj-lt"/>
              </a:rPr>
              <a:t>Внезапная </a:t>
            </a:r>
            <a:r>
              <a:rPr kumimoji="1" lang="ru-RU" sz="1800" b="1" dirty="0">
                <a:solidFill>
                  <a:srgbClr val="C00000"/>
                </a:solidFill>
                <a:latin typeface="+mj-lt"/>
              </a:rPr>
              <a:t>проверка </a:t>
            </a:r>
            <a:r>
              <a:rPr kumimoji="1" lang="ru-RU" sz="1800" dirty="0">
                <a:solidFill>
                  <a:srgbClr val="C00000"/>
                </a:solidFill>
                <a:latin typeface="+mj-lt"/>
              </a:rPr>
              <a:t>– внеплановая проверка соблюдения требований статьи 11 Закона о защите конкуренции</a:t>
            </a:r>
            <a:r>
              <a:rPr kumimoji="1" lang="ru-RU" sz="1800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1800" dirty="0">
                <a:solidFill>
                  <a:srgbClr val="C00000"/>
                </a:solidFill>
                <a:latin typeface="+mj-lt"/>
              </a:rPr>
              <a:t> </a:t>
            </a:r>
            <a:endParaRPr lang="ru-RU" sz="1800" dirty="0" smtClean="0">
              <a:solidFill>
                <a:srgbClr val="C00000"/>
              </a:solidFill>
              <a:latin typeface="+mj-lt"/>
            </a:endParaRPr>
          </a:p>
          <a:p>
            <a:pPr marL="0" indent="0" algn="just" eaLnBrk="1" hangingPunct="1">
              <a:buNone/>
            </a:pPr>
            <a:r>
              <a:rPr lang="ru-RU" sz="1800" dirty="0" smtClean="0">
                <a:solidFill>
                  <a:srgbClr val="C00000"/>
                </a:solidFill>
                <a:latin typeface="+mj-lt"/>
              </a:rPr>
              <a:t>Основной </a:t>
            </a:r>
            <a:r>
              <a:rPr lang="ru-RU" sz="1800" dirty="0">
                <a:solidFill>
                  <a:srgbClr val="C00000"/>
                </a:solidFill>
                <a:latin typeface="+mj-lt"/>
              </a:rPr>
              <a:t>способ получить доказательства картеля – </a:t>
            </a:r>
            <a:r>
              <a:rPr lang="ru-RU" sz="1800" b="1" dirty="0">
                <a:solidFill>
                  <a:srgbClr val="C00000"/>
                </a:solidFill>
                <a:latin typeface="+mj-lt"/>
              </a:rPr>
              <a:t>внеплановая </a:t>
            </a:r>
            <a:r>
              <a:rPr lang="ru-RU" sz="1800" b="1" dirty="0" smtClean="0">
                <a:solidFill>
                  <a:srgbClr val="C00000"/>
                </a:solidFill>
                <a:latin typeface="+mj-lt"/>
              </a:rPr>
              <a:t>проверка</a:t>
            </a:r>
            <a:r>
              <a:rPr lang="ru-RU" sz="1800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0" lvl="3" indent="0" eaLnBrk="1" hangingPunct="1">
              <a:buNone/>
            </a:pPr>
            <a:endParaRPr kumimoji="1" lang="ru-RU" sz="1800" dirty="0">
              <a:latin typeface="+mj-lt"/>
            </a:endParaRPr>
          </a:p>
          <a:p>
            <a:pPr marL="0" lvl="3" indent="0" algn="just" eaLnBrk="1" hangingPunct="1">
              <a:buNone/>
            </a:pPr>
            <a:r>
              <a:rPr kumimoji="1" lang="ru-RU" sz="1800" dirty="0">
                <a:latin typeface="+mj-lt"/>
              </a:rPr>
              <a:t>В соответствии со ст. 25 Закона о защите конкуренции, лица обязаны представлять в антимонопольный орган, по его мотивированному требованию, документы, объяснения, информацию соответственно в письменной и устной форме </a:t>
            </a:r>
            <a:r>
              <a:rPr kumimoji="1" lang="ru-RU" sz="1800" b="1" dirty="0">
                <a:latin typeface="+mj-lt"/>
              </a:rPr>
              <a:t>(в том числе информацию, составляющую коммерческую, служебную, иную охраняемую законом тайну)</a:t>
            </a:r>
          </a:p>
          <a:p>
            <a:pPr marL="0" indent="0" algn="just" eaLnBrk="1" hangingPunct="1">
              <a:buNone/>
            </a:pPr>
            <a:endParaRPr kumimoji="1" lang="ru-RU" sz="1600" dirty="0"/>
          </a:p>
          <a:p>
            <a:pPr marL="0" indent="0" algn="just" eaLnBrk="1" hangingPunct="1">
              <a:buNone/>
            </a:pPr>
            <a:endParaRPr kumimoji="1" lang="ru-RU" sz="1600" dirty="0" smtClean="0"/>
          </a:p>
          <a:p>
            <a:pPr marL="0" indent="0" algn="just" eaLnBrk="1" hangingPunct="1">
              <a:buNone/>
            </a:pPr>
            <a:endParaRPr kumimoji="1" lang="ru-RU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)\Desktop\25b2916b5c49db617f52fa5ea48efee7-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435" y="2420888"/>
            <a:ext cx="2379717" cy="158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706090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Картель доказан – что дальше?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ФАС России вправе привлекать к административной ответственности (ст.14.32 КоАП):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Для должностных лиц:</a:t>
            </a:r>
          </a:p>
          <a:p>
            <a:r>
              <a:rPr lang="ru-RU" sz="2400" dirty="0"/>
              <a:t>ш</a:t>
            </a:r>
            <a:r>
              <a:rPr lang="ru-RU" sz="2400" dirty="0" smtClean="0"/>
              <a:t>траф от 20 </a:t>
            </a:r>
            <a:r>
              <a:rPr lang="ru-RU" sz="2400" dirty="0" err="1" smtClean="0"/>
              <a:t>т.р</a:t>
            </a:r>
            <a:r>
              <a:rPr lang="ru-RU" sz="2400" dirty="0" smtClean="0"/>
              <a:t>. до 50 </a:t>
            </a:r>
            <a:r>
              <a:rPr lang="ru-RU" sz="2400" dirty="0" err="1" smtClean="0"/>
              <a:t>т.р</a:t>
            </a:r>
            <a:r>
              <a:rPr lang="ru-RU" sz="2400" dirty="0" smtClean="0"/>
              <a:t>. или</a:t>
            </a:r>
          </a:p>
          <a:p>
            <a:r>
              <a:rPr lang="ru-RU" sz="2400" dirty="0" smtClean="0"/>
              <a:t>дисквалификация от 1 года до 3 лет</a:t>
            </a: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Для юридических лиц:</a:t>
            </a:r>
          </a:p>
          <a:p>
            <a:r>
              <a:rPr lang="ru-RU" sz="2400" dirty="0"/>
              <a:t>ш</a:t>
            </a:r>
            <a:r>
              <a:rPr lang="ru-RU" sz="2400" dirty="0" smtClean="0"/>
              <a:t>траф от </a:t>
            </a:r>
            <a:r>
              <a:rPr lang="ru-RU" sz="2400" dirty="0"/>
              <a:t>0,03 до 0,15 размера суммы выручки; </a:t>
            </a:r>
            <a:endParaRPr lang="ru-RU" sz="2400" dirty="0" smtClean="0"/>
          </a:p>
          <a:p>
            <a:r>
              <a:rPr lang="ru-RU" sz="2400" dirty="0"/>
              <a:t>ш</a:t>
            </a:r>
            <a:r>
              <a:rPr lang="ru-RU" sz="2400" dirty="0" smtClean="0"/>
              <a:t>траф от </a:t>
            </a:r>
            <a:r>
              <a:rPr lang="ru-RU" sz="2400" dirty="0"/>
              <a:t>1/10 до ½ от НМЦК (сговор на торгах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25849</TotalTime>
  <Words>798</Words>
  <Application>Microsoft Office PowerPoint</Application>
  <PresentationFormat>Экран (4:3)</PresentationFormat>
  <Paragraphs>163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Arial</vt:lpstr>
      <vt:lpstr>Tahoma</vt:lpstr>
      <vt:lpstr>Times New Roman</vt:lpstr>
      <vt:lpstr>Trebuchet MS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 Что такое антиконкурентное соглашение? (1)</vt:lpstr>
      <vt:lpstr>Презентация PowerPoint</vt:lpstr>
      <vt:lpstr>Презентация PowerPoint</vt:lpstr>
      <vt:lpstr>Презентация PowerPoint</vt:lpstr>
      <vt:lpstr>Инструменты доказывания картелей</vt:lpstr>
      <vt:lpstr>Картель доказан – что дальше?</vt:lpstr>
      <vt:lpstr>Уголовная ответственность</vt:lpstr>
      <vt:lpstr>Nota bene!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Кониева Фатима Ибрагимовна</cp:lastModifiedBy>
  <cp:revision>1407</cp:revision>
  <cp:lastPrinted>2017-04-03T15:00:47Z</cp:lastPrinted>
  <dcterms:created xsi:type="dcterms:W3CDTF">2012-02-14T15:20:51Z</dcterms:created>
  <dcterms:modified xsi:type="dcterms:W3CDTF">2017-10-26T13:45:56Z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